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Poppins"/>
      <p:regular r:id="rId8"/>
      <p:bold r:id="rId9"/>
      <p:italic r:id="rId10"/>
      <p:boldItalic r:id="rId11"/>
    </p:embeddedFont>
    <p:embeddedFont>
      <p:font typeface="Poppins SemiBold"/>
      <p:regular r:id="rId12"/>
      <p:bold r:id="rId13"/>
      <p:italic r:id="rId14"/>
      <p:boldItalic r:id="rId15"/>
    </p:embeddedFont>
    <p:embeddedFont>
      <p:font typeface="Questrial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BA94FDA-6554-4C56-8BEE-A847A25ACBE8}">
  <a:tblStyle styleId="{EBA94FDA-6554-4C56-8BEE-A847A25ACB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3" Type="http://schemas.openxmlformats.org/officeDocument/2006/relationships/font" Target="fonts/PoppinsSemiBold-bold.fntdata"/><Relationship Id="rId12" Type="http://schemas.openxmlformats.org/officeDocument/2006/relationships/font" Target="fonts/PoppinsSemiBo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oppins-bold.fntdata"/><Relationship Id="rId15" Type="http://schemas.openxmlformats.org/officeDocument/2006/relationships/font" Target="fonts/PoppinsSemiBold-boldItalic.fntdata"/><Relationship Id="rId14" Type="http://schemas.openxmlformats.org/officeDocument/2006/relationships/font" Target="fonts/PoppinsSemiBold-italic.fntdata"/><Relationship Id="rId16" Type="http://schemas.openxmlformats.org/officeDocument/2006/relationships/font" Target="fonts/Questrial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71b87870_0_7:notes"/>
          <p:cNvSpPr/>
          <p:nvPr>
            <p:ph idx="2" type="sldImg"/>
          </p:nvPr>
        </p:nvSpPr>
        <p:spPr>
          <a:xfrm>
            <a:off x="1004507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71b8787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.png"/><Relationship Id="rId10" Type="http://schemas.openxmlformats.org/officeDocument/2006/relationships/image" Target="../media/image14.png"/><Relationship Id="rId13" Type="http://schemas.openxmlformats.org/officeDocument/2006/relationships/hyperlink" Target="https://creativecommons.org/licenses/by-sa/4.0/deed.fr" TargetMode="External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3.png"/><Relationship Id="rId15" Type="http://schemas.openxmlformats.org/officeDocument/2006/relationships/image" Target="../media/image11.jpg"/><Relationship Id="rId14" Type="http://schemas.openxmlformats.org/officeDocument/2006/relationships/hyperlink" Target="https://innotelos.fr" TargetMode="External"/><Relationship Id="rId17" Type="http://schemas.openxmlformats.org/officeDocument/2006/relationships/image" Target="../media/image9.jpg"/><Relationship Id="rId16" Type="http://schemas.openxmlformats.org/officeDocument/2006/relationships/image" Target="../media/image8.jpg"/><Relationship Id="rId5" Type="http://schemas.openxmlformats.org/officeDocument/2006/relationships/image" Target="../media/image10.png"/><Relationship Id="rId6" Type="http://schemas.openxmlformats.org/officeDocument/2006/relationships/image" Target="../media/image2.png"/><Relationship Id="rId18" Type="http://schemas.openxmlformats.org/officeDocument/2006/relationships/image" Target="../media/image13.jp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AECE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28425" y="8580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{EBA94FDA-6554-4C56-8BEE-A847A25ACBE8}</a:tableStyleId>
              </a:tblPr>
              <a:tblGrid>
                <a:gridCol w="2726025"/>
                <a:gridCol w="2726025"/>
                <a:gridCol w="2726025"/>
                <a:gridCol w="1805100"/>
              </a:tblGrid>
              <a:tr h="141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00738B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pouvoir de dire oui</a:t>
                      </a:r>
                      <a:endParaRPr>
                        <a:solidFill>
                          <a:srgbClr val="00738B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00738B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pouvoir de prescrire</a:t>
                      </a:r>
                      <a:endParaRPr>
                        <a:solidFill>
                          <a:srgbClr val="00738B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00738B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pouvoir d’influence +</a:t>
                      </a:r>
                      <a:endParaRPr>
                        <a:solidFill>
                          <a:srgbClr val="00738B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00738B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sans-pouvoir</a:t>
                      </a:r>
                      <a:endParaRPr>
                        <a:solidFill>
                          <a:srgbClr val="00738B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1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00738B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pouvoir de dire non</a:t>
                      </a:r>
                      <a:endParaRPr>
                        <a:solidFill>
                          <a:srgbClr val="00738B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00738B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pouvoir de dé-prescrire</a:t>
                      </a:r>
                      <a:endParaRPr>
                        <a:solidFill>
                          <a:srgbClr val="00738B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rgbClr val="00738B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pouvoir d’influence -</a:t>
                      </a:r>
                      <a:endParaRPr>
                        <a:solidFill>
                          <a:srgbClr val="00738B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328425" y="3780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{EBA94FDA-6554-4C56-8BEE-A847A25ACBE8}</a:tableStyleId>
              </a:tblPr>
              <a:tblGrid>
                <a:gridCol w="3327725"/>
                <a:gridCol w="3327725"/>
                <a:gridCol w="3327725"/>
              </a:tblGrid>
              <a:tr h="109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300">
                          <a:solidFill>
                            <a:srgbClr val="00738B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adresser les incontournables</a:t>
                      </a:r>
                      <a:endParaRPr sz="1300">
                        <a:solidFill>
                          <a:srgbClr val="00738B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300">
                          <a:solidFill>
                            <a:srgbClr val="00738B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complaire aux négatifs</a:t>
                      </a:r>
                      <a:endParaRPr sz="1300">
                        <a:solidFill>
                          <a:srgbClr val="00738B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300">
                          <a:solidFill>
                            <a:srgbClr val="00738B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</a:t>
                      </a:r>
                      <a:r>
                        <a:rPr lang="fr" sz="1300">
                          <a:solidFill>
                            <a:srgbClr val="00738B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chercher partenaires &amp; intermédiaires</a:t>
                      </a:r>
                      <a:endParaRPr sz="1300">
                        <a:solidFill>
                          <a:srgbClr val="00738B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09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300">
                          <a:solidFill>
                            <a:srgbClr val="00738B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prescrire et influencer +</a:t>
                      </a:r>
                      <a:endParaRPr sz="1300">
                        <a:solidFill>
                          <a:srgbClr val="00738B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300">
                          <a:solidFill>
                            <a:srgbClr val="00738B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multiplier les canaux</a:t>
                      </a:r>
                      <a:endParaRPr sz="1300">
                        <a:solidFill>
                          <a:srgbClr val="00738B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9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300">
                          <a:solidFill>
                            <a:srgbClr val="00738B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déverrouiller</a:t>
                      </a:r>
                      <a:endParaRPr sz="1300">
                        <a:solidFill>
                          <a:srgbClr val="00738B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300">
                          <a:solidFill>
                            <a:srgbClr val="00738B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être aimable avec sans-pouvoir</a:t>
                      </a:r>
                      <a:endParaRPr sz="1300">
                        <a:solidFill>
                          <a:srgbClr val="00738B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134375" marB="134375" marR="106900" marL="1069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7207" y="934436"/>
            <a:ext cx="293109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97204" y="2337890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98472" y="934436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98470" y="2400831"/>
            <a:ext cx="341287" cy="241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099740" y="934436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099740" y="2337890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884926" y="934436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58172" y="3849578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41846" y="4941498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55866" y="3849578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41843" y="6093909"/>
            <a:ext cx="341287" cy="241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528665" y="4949052"/>
            <a:ext cx="395686" cy="32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55866" y="6030931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9654633" y="3849567"/>
            <a:ext cx="611455" cy="241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58172" y="4977086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58172" y="6030968"/>
            <a:ext cx="341287" cy="34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16005" y="3899644"/>
            <a:ext cx="341287" cy="24114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 txBox="1"/>
          <p:nvPr/>
        </p:nvSpPr>
        <p:spPr>
          <a:xfrm>
            <a:off x="328425" y="-4961"/>
            <a:ext cx="27102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Questrial"/>
                <a:ea typeface="Questrial"/>
                <a:cs typeface="Questrial"/>
                <a:sym typeface="Questrial"/>
              </a:rPr>
              <a:t>Go To Market Canvas</a:t>
            </a:r>
            <a:endParaRPr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828567" y="113984"/>
            <a:ext cx="2612400" cy="57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9E9E9E"/>
                </a:solidFill>
                <a:latin typeface="Poppins"/>
                <a:ea typeface="Poppins"/>
                <a:cs typeface="Poppins"/>
                <a:sym typeface="Poppins"/>
              </a:rPr>
              <a:t>pour entreprise </a:t>
            </a:r>
            <a:endParaRPr sz="15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8529688" y="113984"/>
            <a:ext cx="1736400" cy="57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9E9E9E"/>
                </a:solidFill>
                <a:latin typeface="Poppins"/>
                <a:ea typeface="Poppins"/>
                <a:cs typeface="Poppins"/>
                <a:sym typeface="Poppins"/>
              </a:rPr>
              <a:t>date</a:t>
            </a:r>
            <a:r>
              <a:rPr lang="fr" sz="1000">
                <a:solidFill>
                  <a:srgbClr val="9E9E9E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sz="1000">
              <a:solidFill>
                <a:srgbClr val="9E9E9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127430" y="113984"/>
            <a:ext cx="2612400" cy="57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9E9E9E"/>
                </a:solidFill>
                <a:latin typeface="Poppins"/>
                <a:ea typeface="Poppins"/>
                <a:cs typeface="Poppins"/>
                <a:sym typeface="Poppins"/>
              </a:rPr>
              <a:t>é</a:t>
            </a:r>
            <a:r>
              <a:rPr lang="fr" sz="1000">
                <a:solidFill>
                  <a:srgbClr val="9E9E9E"/>
                </a:solidFill>
                <a:latin typeface="Poppins"/>
                <a:ea typeface="Poppins"/>
                <a:cs typeface="Poppins"/>
                <a:sym typeface="Poppins"/>
              </a:rPr>
              <a:t>tabli par </a:t>
            </a:r>
            <a:endParaRPr sz="15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320925" y="7084825"/>
            <a:ext cx="56037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>
                <a:latin typeface="Poppins"/>
                <a:ea typeface="Poppins"/>
                <a:cs typeface="Poppins"/>
                <a:sym typeface="Poppins"/>
              </a:rPr>
              <a:t>document diffusé selon licence Creative Commons </a:t>
            </a:r>
            <a:r>
              <a:rPr lang="fr" sz="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CC BY-SA 4.0 (</a:t>
            </a:r>
            <a:r>
              <a:rPr lang="fr" sz="800">
                <a:latin typeface="Poppins"/>
                <a:ea typeface="Poppins"/>
                <a:cs typeface="Poppins"/>
                <a:sym typeface="Poppins"/>
              </a:rPr>
              <a:t>Attribution - Partage dans les Mêmes Conditions 4.0 International) voir </a:t>
            </a:r>
            <a:r>
              <a:rPr lang="fr" sz="800"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13"/>
              </a:rPr>
              <a:t>https://creativecommons.org/licenses/by-sa/4.0/deed.fr</a:t>
            </a:r>
            <a:endParaRPr sz="8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6924350" y="7084825"/>
            <a:ext cx="23763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>
                <a:latin typeface="Poppins"/>
                <a:ea typeface="Poppins"/>
                <a:cs typeface="Poppins"/>
                <a:sym typeface="Poppins"/>
              </a:rPr>
              <a:t>conception</a:t>
            </a:r>
            <a:br>
              <a:rPr lang="fr" sz="800">
                <a:solidFill>
                  <a:srgbClr val="00738B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fr" sz="800">
                <a:solidFill>
                  <a:srgbClr val="00738B"/>
                </a:solidFill>
                <a:uFill>
                  <a:noFill/>
                </a:uFill>
                <a:latin typeface="Questrial"/>
                <a:ea typeface="Questrial"/>
                <a:cs typeface="Questrial"/>
                <a:sym typeface="Questrial"/>
                <a:hlinkClick r:id="rId14"/>
              </a:rPr>
              <a:t>innotelos | vitamines pour l’innovation</a:t>
            </a:r>
            <a:endParaRPr sz="800">
              <a:solidFill>
                <a:srgbClr val="00738B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79" name="Google Shape;79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28425" y="7123663"/>
            <a:ext cx="293125" cy="2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92350" y="7123675"/>
            <a:ext cx="293125" cy="2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056275" y="7123673"/>
            <a:ext cx="293125" cy="2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3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9592915" y="7084815"/>
            <a:ext cx="734891" cy="37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